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E28C3-6482-4901-97F7-A83789D90990}" v="41" dt="2025-04-15T23:51:37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DF93-EDA4-319D-C220-E0592196C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C3D8-CC1F-A669-9845-124DF58E7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C5009-7D23-53C8-2DD6-5B90A5C9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Questions? Reach out to us at: mail@abainternational.org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ED3F5-B648-A179-C9AB-3966BD6B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D8F54C49-2D6E-4026-85EC-AE302D1D8A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9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B7C3-2995-A64B-9B0F-CECA3B06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39B8F-6090-3BF8-B6D3-5A3D95F4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5B1EB-674B-FC6C-BB7F-953FFA9D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2A2C3DA-7D3A-4F74-9D26-FF860E896AE6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6384D-9095-8CAB-F398-D0CB89C0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Questions? Reach out to us at: mail@abainternational.org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ABCF1-CDD5-33DC-8325-716624FD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D8F54C49-2D6E-4026-85EC-AE302D1D8A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6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15A58E-9A9C-2DA6-5384-41BD032D6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F25C3-902E-29EC-53DA-B6738443D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BA557-8D9A-6065-200C-D64A4CE9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2A2C3DA-7D3A-4F74-9D26-FF860E896AE6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7D50D-589C-E1BF-4E77-A5259504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Questions? Reach out to us at: mail@abainternational.org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91E94-2AB8-B373-E372-5B90E691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D8F54C49-2D6E-4026-85EC-AE302D1D8A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5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4987-D453-0BCF-A8C6-5B149345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81A53-7DA8-F0A9-AE89-3050FA244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5F337-EB72-6861-5D21-AB227972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Questions? Reach out to us at: mail@abainternational.org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B7BA9-610B-DF97-48FD-EAFDADE2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D8F54C49-2D6E-4026-85EC-AE302D1D8A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4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3F8F-8781-4CC3-487D-9F1A2934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B7C24-013B-2D2D-9961-4F545729A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DF27C-8BD4-07EB-BE2D-C0F85B49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Questions? Reach out to us at: mail@abainternational.org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E0635-DB50-C3A1-FB91-479788EC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D8F54C49-2D6E-4026-85EC-AE302D1D8A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3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534E4-369C-5C23-4B12-49FDDCBB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3742D-919C-9951-DD94-0B94D5A46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F4B1B-467B-3BCE-61DA-985BA9F70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05486-8DA4-4C31-C340-F6DE2C90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Questions? Reach out to us at: mail@abainternational.org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BFFBE-68E7-3AA6-9F5F-E3881104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D8F54C49-2D6E-4026-85EC-AE302D1D8A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9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BD45-0340-55E8-E1A0-6179CB4C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003FB-8E7A-56F4-F7A7-29E8D8DB4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C8D72-41F1-DD58-9D00-2165AAD4C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9CBD9-E4E3-3315-F928-81CB5C5CB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9FAC5-685D-3603-FD3F-32F64421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FF2DE-E8AD-D50D-EF09-26CB98C5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Questions? Reach out to us at: mail@abainternational.org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B18C2-DA64-DC61-CA05-CB631284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D8F54C49-2D6E-4026-85EC-AE302D1D8A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7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70D0-24D8-72DA-5DC8-AED62F60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0171F-A854-8D97-C100-A72398DC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Questions? Reach out to us at: mail@abainternational.org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F4D26-6D3E-8E3D-7D22-A1D713C8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D8F54C49-2D6E-4026-85EC-AE302D1D8A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8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5401D-0496-A6BB-034A-143AF22B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Questions? Reach out to us at: mail@abainternational.org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282F3-6144-B8D1-79C7-85E5B188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D8F54C49-2D6E-4026-85EC-AE302D1D8A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6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5747-B1E7-9325-205E-3143DECC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2BC6B-E3AC-0C15-7C2C-A758DA040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4B72-F9D7-ED0E-BAF5-19A3B3972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62BA0-6070-172D-CEC5-9A4A7554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Questions? Reach out to us at: mail@abainternational.org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7E7AE-FDCA-023F-9B3F-FEFDE23E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D8F54C49-2D6E-4026-85EC-AE302D1D8A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0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DCDE-1FCC-4C49-4B9B-75889A12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BFA42F-D252-A4F0-D17E-A9BE7CB95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686D1-013B-78B6-ECBE-8CED16568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4ED11-9F56-82D6-3166-02AF79BE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Questions? Reach out to us at: mail@abainternational.org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696AE-C3A8-D96A-85E0-1FA71895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D8F54C49-2D6E-4026-85EC-AE302D1D8A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6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E0C7E-6959-2335-EC58-0A34196D1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6"/>
            <a:ext cx="7772400" cy="1213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ED182-98BE-22FC-E29F-41999FB2C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A9BC2-80C4-F287-2757-63A15F156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Helvetica Condensed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8F6E5-08A4-CCEF-A88C-78C5619E1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Helvetica Condensed" panose="020B0606020202030204" pitchFamily="34" charset="0"/>
              </a:defRPr>
            </a:lvl1pPr>
          </a:lstStyle>
          <a:p>
            <a:fld id="{D8F54C49-2D6E-4026-85EC-AE302D1D8A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5D7B97C6-5100-E3A6-0A53-F8747A60A9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2323419" cy="15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2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Condensed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Condensed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Condensed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Condensed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Condensed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Condensed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6B19-E6E5-CE59-16C5-4468750BDC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Logo Creation Guideline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9D291-A63C-A768-4682-4EC2831E2B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Asset Package</a:t>
            </a:r>
          </a:p>
        </p:txBody>
      </p:sp>
    </p:spTree>
    <p:extLst>
      <p:ext uri="{BB962C8B-B14F-4D97-AF65-F5344CB8AC3E}">
        <p14:creationId xmlns:p14="http://schemas.microsoft.com/office/powerpoint/2010/main" val="196036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76D20-25B9-53EC-8B62-F48A52323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E860C-E6A2-E75A-7F3E-912E4319B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packet you will find:</a:t>
            </a:r>
          </a:p>
          <a:p>
            <a:pPr lvl="1"/>
            <a:r>
              <a:rPr lang="en-US" dirty="0"/>
              <a:t>Instruction guide (this document)</a:t>
            </a:r>
          </a:p>
          <a:p>
            <a:pPr lvl="1"/>
            <a:r>
              <a:rPr lang="en-US" dirty="0"/>
              <a:t>ABAI icons of various colors</a:t>
            </a:r>
          </a:p>
        </p:txBody>
      </p:sp>
    </p:spTree>
    <p:extLst>
      <p:ext uri="{BB962C8B-B14F-4D97-AF65-F5344CB8AC3E}">
        <p14:creationId xmlns:p14="http://schemas.microsoft.com/office/powerpoint/2010/main" val="46253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D19B-8893-F621-08FB-9CB7C95B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Guideline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BF306-A768-517F-D4EF-EB1E67FD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19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logo should consist of only 4 elements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/>
              <a:t>The ABAI icon</a:t>
            </a:r>
          </a:p>
          <a:p>
            <a:pPr lvl="2"/>
            <a:r>
              <a:rPr lang="en-US" sz="1600" dirty="0"/>
              <a:t>The icon must not be altered in any way except resizing to fit the overall logo design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/>
              <a:t>The name of the constituent group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/>
              <a:t>The text “of ABAI”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/>
              <a:t>And an optional representation of the constituents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The image below shows an example of the first 3 requirements: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B22A35-A61E-8982-F7C6-499B84A9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567" y="4396326"/>
            <a:ext cx="5926515" cy="246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5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0B8F-42B3-341F-1D82-B7C27AC5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Specifications -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D8A51-8125-A11A-45D4-CF32D8540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7362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Placement of the logo elements are as follows: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ABAI icon to the left of all text and align closer to the top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name of the constituent group is place above “of ABAI” to the right of the icon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And finally “of ABAI” is place below the name of the group as shown below.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FCCCF1-B6A0-BB68-BAA7-4C1B6C96D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225" y="3808877"/>
            <a:ext cx="5577549" cy="23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4FCAD-7127-BF91-623D-7DEA50905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B6CB21-4CB8-9D47-4C12-D176B3301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918" y="2075379"/>
            <a:ext cx="6676808" cy="2904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1A4F9-E138-D6B9-FC8E-C8D7A761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Specifications - Font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7CC22-F9F7-34FA-5B82-05CB30C66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6587" cy="21072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recommended font and sizes are as shown: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071944-2DA0-BDD9-1AC0-A4CF1FC3B65E}"/>
              </a:ext>
            </a:extLst>
          </p:cNvPr>
          <p:cNvSpPr txBox="1">
            <a:spLocks/>
          </p:cNvSpPr>
          <p:nvPr/>
        </p:nvSpPr>
        <p:spPr>
          <a:xfrm>
            <a:off x="838200" y="5234346"/>
            <a:ext cx="10515600" cy="1307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Condensed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Condensed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Condensed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Condensed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Condensed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You can also use these alternate fonts:</a:t>
            </a:r>
          </a:p>
          <a:p>
            <a:r>
              <a:rPr lang="en-US" sz="2000" dirty="0"/>
              <a:t>Helvetica</a:t>
            </a:r>
          </a:p>
          <a:p>
            <a:r>
              <a:rPr lang="en-US" sz="2000" dirty="0"/>
              <a:t>Aptos </a:t>
            </a:r>
          </a:p>
          <a:p>
            <a:r>
              <a:rPr lang="en-US" sz="2000" dirty="0"/>
              <a:t>Roboto Condensed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5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0877-6191-B6C9-2941-C1D2A2FBC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049A5A-5B2B-3C7C-44D8-5757891F8917}"/>
              </a:ext>
            </a:extLst>
          </p:cNvPr>
          <p:cNvGrpSpPr/>
          <p:nvPr/>
        </p:nvGrpSpPr>
        <p:grpSpPr>
          <a:xfrm>
            <a:off x="3679602" y="5050857"/>
            <a:ext cx="3486212" cy="961029"/>
            <a:chOff x="4141715" y="4824645"/>
            <a:chExt cx="3486212" cy="961029"/>
          </a:xfrm>
        </p:grpSpPr>
        <p:pic>
          <p:nvPicPr>
            <p:cNvPr id="7" name="Picture 6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46CEC436-C346-67D2-4C87-24BCA4C44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715" y="4835974"/>
              <a:ext cx="560438" cy="560438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0225B6E-3A60-1389-4028-31C1F33CA829}"/>
                </a:ext>
              </a:extLst>
            </p:cNvPr>
            <p:cNvSpPr txBox="1">
              <a:spLocks/>
            </p:cNvSpPr>
            <p:nvPr/>
          </p:nvSpPr>
          <p:spPr>
            <a:xfrm>
              <a:off x="4610099" y="4824645"/>
              <a:ext cx="2971801" cy="708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Helvetica Condensed" panose="020B060602020203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3800" b="1" dirty="0">
                  <a:solidFill>
                    <a:schemeClr val="bg1"/>
                  </a:solidFill>
                </a:rPr>
                <a:t>Montana SIG</a:t>
              </a: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5C3FDB2F-C921-3149-13E0-145F87651605}"/>
                </a:ext>
              </a:extLst>
            </p:cNvPr>
            <p:cNvSpPr txBox="1">
              <a:spLocks/>
            </p:cNvSpPr>
            <p:nvPr/>
          </p:nvSpPr>
          <p:spPr>
            <a:xfrm>
              <a:off x="4656126" y="5303236"/>
              <a:ext cx="2971801" cy="4824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Helvetica Condensed" panose="020B060602020203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solidFill>
                    <a:schemeClr val="bg1"/>
                  </a:solidFill>
                </a:rPr>
                <a:t>of ABAI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2D9ACB3-079E-ACCE-A86B-83E15E36DFB5}"/>
              </a:ext>
            </a:extLst>
          </p:cNvPr>
          <p:cNvSpPr txBox="1">
            <a:spLocks/>
          </p:cNvSpPr>
          <p:nvPr/>
        </p:nvSpPr>
        <p:spPr>
          <a:xfrm>
            <a:off x="822835" y="1652820"/>
            <a:ext cx="10290688" cy="708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Condensed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These are some example of acceptable logos. It may not represent actual constituent groups.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129835-8BDC-18EE-DB8C-65AEE28FF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015" y="3124673"/>
            <a:ext cx="3116648" cy="23798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223534-45A9-4805-DB21-2F350F9E2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500" y="3124673"/>
            <a:ext cx="2511469" cy="100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90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350ab02-4865-4e3c-a424-05fc09d27a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922877F68264A975AE4FE8E1BEDE3" ma:contentTypeVersion="17" ma:contentTypeDescription="Create a new document." ma:contentTypeScope="" ma:versionID="409b85ebb368180532a4c4461b62eb8c">
  <xsd:schema xmlns:xsd="http://www.w3.org/2001/XMLSchema" xmlns:xs="http://www.w3.org/2001/XMLSchema" xmlns:p="http://schemas.microsoft.com/office/2006/metadata/properties" xmlns:ns3="2ac6974a-ddaf-4969-a15d-aa363767f1a6" xmlns:ns4="7350ab02-4865-4e3c-a424-05fc09d27abe" targetNamespace="http://schemas.microsoft.com/office/2006/metadata/properties" ma:root="true" ma:fieldsID="d824a5ac7b831083b0b8fea47ca1e12d" ns3:_="" ns4:_="">
    <xsd:import namespace="2ac6974a-ddaf-4969-a15d-aa363767f1a6"/>
    <xsd:import namespace="7350ab02-4865-4e3c-a424-05fc09d27ab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6974a-ddaf-4969-a15d-aa363767f1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0ab02-4865-4e3c-a424-05fc09d27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867B38-D2BF-413E-9800-74D264D72BE9}">
  <ds:schemaRefs>
    <ds:schemaRef ds:uri="7350ab02-4865-4e3c-a424-05fc09d27abe"/>
    <ds:schemaRef ds:uri="http://purl.org/dc/terms/"/>
    <ds:schemaRef ds:uri="http://www.w3.org/XML/1998/namespace"/>
    <ds:schemaRef ds:uri="http://purl.org/dc/dcmitype/"/>
    <ds:schemaRef ds:uri="2ac6974a-ddaf-4969-a15d-aa363767f1a6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AB53DD9-28A0-4FB5-840D-C8BAF05911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2F4E29-E337-40C2-A867-A4FC29956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6974a-ddaf-4969-a15d-aa363767f1a6"/>
    <ds:schemaRef ds:uri="7350ab02-4865-4e3c-a424-05fc09d27a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196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Helvetica Condensed</vt:lpstr>
      <vt:lpstr>Office Theme</vt:lpstr>
      <vt:lpstr>Logo Creation Guideline</vt:lpstr>
      <vt:lpstr>Content</vt:lpstr>
      <vt:lpstr>Design Guideline</vt:lpstr>
      <vt:lpstr>Design Specifications - Placement</vt:lpstr>
      <vt:lpstr>Design Specifications - Font</vt:lpstr>
      <vt:lpstr>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Eddie Soh</dc:creator>
  <cp:lastModifiedBy>Eddie Soh</cp:lastModifiedBy>
  <cp:revision>2</cp:revision>
  <dcterms:created xsi:type="dcterms:W3CDTF">2025-04-15T21:42:49Z</dcterms:created>
  <dcterms:modified xsi:type="dcterms:W3CDTF">2025-04-15T23:55:23Z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0x010100E7B922877F68264A975AE4FE8E1BEDE3</vt:lpwstr>
  </property>
</Properties>
</file>